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6"/>
  </p:notesMasterIdLst>
  <p:sldIdLst>
    <p:sldId id="271" r:id="rId2"/>
    <p:sldId id="257" r:id="rId3"/>
    <p:sldId id="266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269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69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C44FBB0-ECB5-400C-8AD5-3730DD014E0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4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79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24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25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26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27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28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29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30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31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32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33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34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35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36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/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03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04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05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09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10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11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12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13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14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15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16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18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20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22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23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24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25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26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27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28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29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30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31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32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33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34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35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36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37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38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39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40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41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42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43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44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45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46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47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48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49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0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1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2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3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4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5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6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7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8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60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61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62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63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64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65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66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68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69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70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71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72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73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74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75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76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77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78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79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80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81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82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83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84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85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86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87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88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89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90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91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92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93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94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95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96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97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98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99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00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01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02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03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04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05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06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07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08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09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10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11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12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13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14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15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16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17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18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219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</p:grpSp>
      <p:sp>
        <p:nvSpPr>
          <p:cNvPr id="160986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160987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220" name="Rectangle 2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21" name="Rectangle 22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22" name="Rectangle 2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61483-3ECC-4B80-AEEF-77150CEAE12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D0CE5-9A71-43D2-86CE-AB1B1D4182B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22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3F1AE-E022-47AB-B5FC-40F810DADEC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22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702F7-EA55-4C46-863A-503E89637F3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22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4B2FD-5B78-48CE-9A17-9AD43D6599D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8" name="Rectangle 22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22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D0161-6166-459C-B82C-59A0BD7FD7B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4" name="Rectangle 22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22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9DB6A-6426-4C9E-9796-78E8EB78E25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3" name="Rectangle 22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22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CC3FE-BD76-4251-9C2B-D6A3FA55F08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22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s-Latn-B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498FF-2BF6-4473-8B82-EB815457FABF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6" name="Rectangle 22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22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B70E4-939D-418B-8FEC-7805F1F1713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22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F3594-9D9C-48DD-ABF3-BDD101D1DC0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5" name="Rectangle 220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22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159747" name="Rectangle 3"/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48" name="Rectangle 4"/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49" name="Rectangle 5"/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0" name="Rectangle 6"/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1" name="Rectangle 7"/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2" name="Rectangle 8"/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3" name="Rectangle 9"/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4" name="Rectangle 10"/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5" name="Rectangle 11"/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6" name="Rectangle 12"/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7" name="Rectangle 13"/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8" name="Rectangle 14"/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59" name="Rectangle 15"/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0" name="Rectangle 16"/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1" name="Rectangle 17"/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2" name="Rectangle 18"/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3" name="Rectangle 19"/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4" name="Rectangle 20"/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5" name="Rectangle 21"/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6" name="Rectangle 22"/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7" name="Rectangle 23"/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8" name="Rectangle 24"/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69" name="Rectangle 25"/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0" name="Rectangle 26"/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1" name="Rectangle 27"/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2" name="Rectangle 28"/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3" name="Rectangle 29"/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4" name="Rectangle 30"/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5" name="Rectangle 31"/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6" name="Rectangle 32"/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7" name="Rectangle 33"/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8" name="Rectangle 34"/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 algn="ctr">
                <a:defRPr/>
              </a:pPr>
              <a:endParaRPr lang="hr-HR" sz="180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9779" name="Oval 35"/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80" name="Oval 36"/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81" name="Oval 37"/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82" name="Oval 38"/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83" name="Oval 39"/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84" name="Oval 40"/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85" name="Oval 41"/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86" name="Oval 42"/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87" name="Oval 43"/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88" name="Oval 44"/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89" name="Oval 45"/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90" name="Oval 46"/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91" name="Oval 47"/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92" name="Oval 48"/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93" name="Oval 49"/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94" name="Oval 50"/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95" name="Oval 51"/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96" name="Oval 52"/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97" name="Oval 53"/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98" name="Oval 54"/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799" name="Oval 55"/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00" name="Oval 56"/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01" name="Oval 57"/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02" name="Oval 58"/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03" name="Oval 59"/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04" name="Oval 60"/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05" name="Oval 61"/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06" name="Oval 62"/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07" name="Oval 63"/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08" name="Oval 64"/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09" name="Oval 65"/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10" name="Oval 66"/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11" name="Oval 67"/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12" name="Oval 68"/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13" name="Oval 69"/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14" name="Oval 70"/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15" name="Oval 71"/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16" name="Oval 72"/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17" name="Oval 73"/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18" name="Oval 74"/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19" name="Oval 75"/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20" name="Oval 76"/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21" name="Oval 77"/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22" name="Oval 78"/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23" name="Oval 79"/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24" name="Oval 80"/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25" name="Oval 81"/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26" name="Oval 82"/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27" name="Oval 83"/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28" name="Oval 84"/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29" name="Oval 85"/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30" name="Oval 86"/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31" name="Oval 87"/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32" name="Oval 88"/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33" name="Oval 89"/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34" name="Oval 90"/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35" name="Oval 91"/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36" name="Oval 92"/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37" name="Oval 93"/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38" name="Oval 94"/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39" name="Oval 95"/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40" name="Oval 96"/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41" name="Oval 97"/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42" name="Oval 98"/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43" name="Oval 99"/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44" name="Oval 100"/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45" name="Oval 101"/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46" name="Oval 102"/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47" name="Oval 103"/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48" name="Oval 104"/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49" name="Oval 105"/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50" name="Oval 106"/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51" name="Oval 107"/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52" name="Oval 108"/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53" name="Oval 109"/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54" name="Oval 110"/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55" name="Oval 111"/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56" name="Oval 112"/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57" name="Oval 113"/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58" name="Oval 114"/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59" name="Oval 115"/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60" name="Oval 116"/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61" name="Oval 117"/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62" name="Oval 118"/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63" name="Oval 119"/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64" name="Oval 120"/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65" name="Oval 121"/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66" name="Oval 122"/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67" name="Oval 123"/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68" name="Oval 124"/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69" name="Oval 125"/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70" name="Oval 126"/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71" name="Oval 127"/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72" name="Oval 128"/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73" name="Oval 129"/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74" name="Oval 130"/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75" name="Oval 131"/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76" name="Oval 132"/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77" name="Oval 133"/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78" name="Oval 134"/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79" name="Oval 135"/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80" name="Oval 136"/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81" name="Oval 137"/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82" name="Oval 138"/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83" name="Oval 139"/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84" name="Oval 140"/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85" name="Oval 141"/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86" name="Oval 142"/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87" name="Oval 143"/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88" name="Oval 144"/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89" name="Oval 145"/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90" name="Oval 146"/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91" name="Oval 147"/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92" name="Oval 148"/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93" name="Oval 149"/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94" name="Oval 150"/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95" name="Oval 151"/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96" name="Oval 152"/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97" name="Oval 153"/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98" name="Oval 154"/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899" name="Oval 155"/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00" name="Oval 156"/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01" name="Oval 157"/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02" name="Oval 158"/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03" name="Oval 159"/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04" name="Oval 160"/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05" name="Oval 161"/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06" name="Oval 162"/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07" name="Oval 163"/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08" name="Oval 164"/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09" name="Oval 165"/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10" name="Oval 166"/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11" name="Oval 167"/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12" name="Oval 168"/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13" name="Oval 169"/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14" name="Oval 170"/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15" name="Oval 171"/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16" name="Oval 172"/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17" name="Oval 173"/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18" name="Oval 174"/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19" name="Oval 175"/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20" name="Oval 176"/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21" name="Oval 177"/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22" name="Oval 178"/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23" name="Oval 179"/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24" name="Oval 180"/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25" name="Oval 181"/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26" name="Oval 182"/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27" name="Oval 183"/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28" name="Oval 184"/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29" name="Oval 185"/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30" name="Oval 186"/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31" name="Oval 187"/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32" name="Oval 188"/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33" name="Oval 189"/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34" name="Oval 190"/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35" name="Oval 191"/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36" name="Oval 192"/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37" name="Oval 193"/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38" name="Oval 194"/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39" name="Oval 195"/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40" name="Oval 196"/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41" name="Oval 197"/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42" name="Oval 198"/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43" name="Oval 199"/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44" name="Oval 200"/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45" name="Oval 201"/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46" name="Oval 202"/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47" name="Oval 203"/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48" name="Oval 204"/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49" name="Oval 205"/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50" name="Oval 206"/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51" name="Oval 207"/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52" name="Oval 208"/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53" name="Oval 209"/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54" name="Oval 210"/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55" name="Oval 211"/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56" name="Oval 212"/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57" name="Oval 213"/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58" name="Oval 214"/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59" name="Oval 215"/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60" name="Oval 216"/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  <p:sp>
          <p:nvSpPr>
            <p:cNvPr id="159961" name="Oval 217"/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bs-Latn-BA"/>
            </a:p>
          </p:txBody>
        </p:sp>
      </p:grpSp>
      <p:sp>
        <p:nvSpPr>
          <p:cNvPr id="159962" name="Rectangle 2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CC9755CD-9ED8-4D3F-BF71-77091B598F1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159964" name="Rectangle 22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59965" name="Rectangle 2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59966" name="Rectangle 2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</a:p>
        </p:txBody>
      </p:sp>
      <p:sp>
        <p:nvSpPr>
          <p:cNvPr id="159969" name="Rectangle 22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2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6144"/>
          </a:xfrm>
        </p:spPr>
        <p:txBody>
          <a:bodyPr/>
          <a:lstStyle/>
          <a:p>
            <a:r>
              <a:rPr lang="hr-HR" dirty="0" smtClean="0">
                <a:solidFill>
                  <a:srgbClr val="FF0000"/>
                </a:solidFill>
              </a:rPr>
              <a:t>Seminarski rad</a:t>
            </a:r>
            <a:endParaRPr lang="hr-H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               </a:t>
            </a:r>
            <a:r>
              <a:rPr lang="hr-HR" dirty="0" smtClean="0">
                <a:solidFill>
                  <a:srgbClr val="00B050"/>
                </a:solidFill>
              </a:rPr>
              <a:t>Digitalne kamere u sportu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sz="2000" dirty="0" smtClean="0">
                <a:solidFill>
                  <a:srgbClr val="FF0000"/>
                </a:solidFill>
              </a:rPr>
              <a:t>Student:Varupa Vedad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1</a:t>
            </a:fld>
            <a:endParaRPr lang="hr-HR"/>
          </a:p>
        </p:txBody>
      </p:sp>
      <p:pic>
        <p:nvPicPr>
          <p:cNvPr id="1027" name="Picture 3" descr="C:\Documents and Settings\xy\Desktop\RG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2929" y="4077072"/>
            <a:ext cx="2975741" cy="216024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08112"/>
          </a:xfrm>
        </p:spPr>
        <p:txBody>
          <a:bodyPr/>
          <a:lstStyle/>
          <a:p>
            <a:r>
              <a:rPr lang="hr-HR" sz="3200" dirty="0" smtClean="0">
                <a:solidFill>
                  <a:srgbClr val="000000"/>
                </a:solidFill>
              </a:rPr>
              <a:t>Uvod</a:t>
            </a:r>
            <a:endParaRPr lang="hr-HR" sz="32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/>
          <a:lstStyle/>
          <a:p>
            <a:pPr>
              <a:buNone/>
            </a:pPr>
            <a:endParaRPr lang="bs-Latn-BA" sz="2000" dirty="0" smtClean="0"/>
          </a:p>
          <a:p>
            <a:r>
              <a:rPr lang="bs-Latn-BA" sz="2000" dirty="0" smtClean="0">
                <a:solidFill>
                  <a:srgbClr val="FF0000"/>
                </a:solidFill>
              </a:rPr>
              <a:t>Video snimci i TV prijenosi sportskih događaja su značajna istraživačka tema sa potencijalno velikom komercijalnom vrijednošću. </a:t>
            </a:r>
          </a:p>
          <a:p>
            <a:endParaRPr lang="bs-Latn-BA" sz="2000" dirty="0" smtClean="0">
              <a:solidFill>
                <a:srgbClr val="000000"/>
              </a:solidFill>
              <a:effectLst/>
            </a:endParaRPr>
          </a:p>
          <a:p>
            <a:r>
              <a:rPr lang="bs-Latn-BA" sz="2000" b="1" dirty="0" smtClean="0"/>
              <a:t>Metode i Tehnike  video kamera u sportu</a:t>
            </a:r>
          </a:p>
          <a:p>
            <a:r>
              <a:rPr lang="bs-Latn-BA" sz="2000" b="1" dirty="0" smtClean="0"/>
              <a:t>HawkEye</a:t>
            </a:r>
          </a:p>
          <a:p>
            <a:r>
              <a:rPr lang="bs-Latn-BA" sz="2000" b="1" dirty="0" smtClean="0"/>
              <a:t>Analiza sportskog video snimka</a:t>
            </a:r>
          </a:p>
          <a:p>
            <a:r>
              <a:rPr lang="bs-Latn-BA" sz="2000" b="1" dirty="0" smtClean="0"/>
              <a:t>Umrežene kamere i senzori</a:t>
            </a:r>
          </a:p>
          <a:p>
            <a:r>
              <a:rPr lang="bs-Latn-BA" sz="2000" b="1" dirty="0" smtClean="0"/>
              <a:t>LucentVision</a:t>
            </a:r>
          </a:p>
          <a:p>
            <a:r>
              <a:rPr lang="bs-Latn-BA" sz="2000" b="1" dirty="0" smtClean="0"/>
              <a:t>CyberSport</a:t>
            </a:r>
          </a:p>
          <a:p>
            <a:endParaRPr lang="bs-Latn-BA" sz="2000" b="1" dirty="0" smtClean="0"/>
          </a:p>
          <a:p>
            <a:endParaRPr lang="bs-Latn-BA" sz="2000" b="1" dirty="0" smtClean="0"/>
          </a:p>
          <a:p>
            <a:pPr>
              <a:buNone/>
            </a:pPr>
            <a:endParaRPr lang="hr-HR" sz="2000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2</a:t>
            </a:fld>
            <a:endParaRPr lang="hr-HR"/>
          </a:p>
        </p:txBody>
      </p:sp>
      <p:pic>
        <p:nvPicPr>
          <p:cNvPr id="1027" name="Picture 3" descr="C:\Documents and Settings\xy\Desktop\RG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140969"/>
            <a:ext cx="3888432" cy="285465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Metode i Tehnike  video kamera u sportu</a:t>
            </a: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/>
          <a:lstStyle/>
          <a:p>
            <a:r>
              <a:rPr lang="bs-Latn-BA" sz="2000" dirty="0" smtClean="0"/>
              <a:t>Osnovna tehnika je procjena snimaka umreženih kamera koji pokrivaju sportski teren.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dirty="0" smtClean="0"/>
              <a:t> Sinhronizovane kamere prate kompletnu putanju lopte. </a:t>
            </a:r>
          </a:p>
          <a:p>
            <a:endParaRPr lang="bs-Latn-BA" sz="2000" dirty="0" smtClean="0"/>
          </a:p>
          <a:p>
            <a:r>
              <a:rPr lang="bs-Latn-BA" sz="2000" dirty="0" smtClean="0"/>
              <a:t>Sistem se uspješno primjenjuje u produkciji TV prijenosa, ali zahtjeva predhodnu kalibraciju, tačnost je ograničena.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pPr>
              <a:buNone/>
            </a:pPr>
            <a:r>
              <a:rPr lang="bs-Latn-BA" sz="200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3</a:t>
            </a:fld>
            <a:endParaRPr lang="hr-HR"/>
          </a:p>
        </p:txBody>
      </p:sp>
      <p:pic>
        <p:nvPicPr>
          <p:cNvPr id="5" name="Picture 4" descr="C:\Documents and Settings\xy\Desktop\images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4248472" cy="2481342"/>
          </a:xfrm>
          <a:prstGeom prst="rect">
            <a:avLst/>
          </a:prstGeom>
          <a:noFill/>
        </p:spPr>
      </p:pic>
      <p:pic>
        <p:nvPicPr>
          <p:cNvPr id="3074" name="Picture 2" descr="C:\Documents and Settings\xy\Desktop\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916832"/>
            <a:ext cx="3312368" cy="240153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HawkEye</a:t>
            </a:r>
            <a:r>
              <a:rPr lang="bs-Latn-BA" b="1" dirty="0" smtClean="0"/>
              <a:t> </a:t>
            </a: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r>
              <a:rPr lang="bs-Latn-BA" sz="2000" dirty="0" smtClean="0"/>
              <a:t>Sistem </a:t>
            </a:r>
            <a:r>
              <a:rPr lang="bs-Latn-BA" sz="2000" i="1" dirty="0" smtClean="0"/>
              <a:t>HawkEye</a:t>
            </a:r>
            <a:r>
              <a:rPr lang="bs-Latn-BA" sz="2000" dirty="0" smtClean="0"/>
              <a:t> već se uspješno i dugo  primjenjuje u kriketu, bilijaru i tenisu.</a:t>
            </a:r>
          </a:p>
          <a:p>
            <a:endParaRPr lang="bs-Latn-BA" sz="2000" dirty="0" smtClean="0"/>
          </a:p>
          <a:p>
            <a:r>
              <a:rPr lang="bs-Latn-BA" sz="2000" dirty="0" smtClean="0"/>
              <a:t>Zasniva se na principu brzih kamera koje prate loptu  u vazduhu. 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dirty="0" smtClean="0"/>
              <a:t>Na jednom od kompjutera pratimo putanje svake udarene loptice sa 50 „</a:t>
            </a:r>
            <a:r>
              <a:rPr lang="bs-Latn-BA" sz="2000" i="1" dirty="0" smtClean="0"/>
              <a:t>frames</a:t>
            </a:r>
            <a:r>
              <a:rPr lang="bs-Latn-BA" sz="2000" dirty="0" smtClean="0"/>
              <a:t>“  u sekundi.</a:t>
            </a:r>
            <a:endParaRPr lang="hr-H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4</a:t>
            </a:fld>
            <a:endParaRPr lang="hr-HR"/>
          </a:p>
        </p:txBody>
      </p:sp>
      <p:pic>
        <p:nvPicPr>
          <p:cNvPr id="5" name="Picture 4" descr="C:\Documents and Settings\xy\Desktop\401475_hawkeye01_f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140968"/>
            <a:ext cx="3062859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xy\Desktop\401473_hawk-eye-foto-zoran-kecman-5_f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140968"/>
            <a:ext cx="302433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Analiza sportskog video snimka</a:t>
            </a: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396536" cy="5257800"/>
          </a:xfrm>
        </p:spPr>
        <p:txBody>
          <a:bodyPr/>
          <a:lstStyle/>
          <a:p>
            <a:r>
              <a:rPr lang="bs-Latn-BA" sz="2000" dirty="0" smtClean="0"/>
              <a:t>Digitalne HD kamere pokrivaju stadione i prate igru iz svih uglova, sa višestrukim kamerama koje obezbjeđuju različite perspektive utakmice.</a:t>
            </a:r>
          </a:p>
          <a:p>
            <a:endParaRPr lang="bs-Latn-BA" sz="2000" dirty="0" smtClean="0"/>
          </a:p>
          <a:p>
            <a:pPr>
              <a:buNone/>
            </a:pPr>
            <a:r>
              <a:rPr lang="bs-Latn-BA" sz="2000" dirty="0" smtClean="0"/>
              <a:t>                                                    </a:t>
            </a:r>
          </a:p>
          <a:p>
            <a:pPr>
              <a:buNone/>
            </a:pPr>
            <a:r>
              <a:rPr lang="bs-Latn-BA" sz="2000" dirty="0" smtClean="0">
                <a:solidFill>
                  <a:srgbClr val="FF0000"/>
                </a:solidFill>
              </a:rPr>
              <a:t>                                                    -  krupan plan</a:t>
            </a:r>
          </a:p>
          <a:p>
            <a:pPr>
              <a:buNone/>
            </a:pPr>
            <a:endParaRPr lang="bs-Latn-BA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bs-Latn-BA" sz="2000" dirty="0" smtClean="0">
                <a:solidFill>
                  <a:srgbClr val="FF0000"/>
                </a:solidFill>
              </a:rPr>
              <a:t>                                                    -  panoramski pregled</a:t>
            </a:r>
          </a:p>
          <a:p>
            <a:pPr>
              <a:buNone/>
            </a:pPr>
            <a:endParaRPr lang="bs-Latn-BA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bs-Latn-BA" sz="2000" dirty="0" smtClean="0">
                <a:solidFill>
                  <a:srgbClr val="FF0000"/>
                </a:solidFill>
              </a:rPr>
              <a:t>                                                    - usporeni ponovljeni snimak</a:t>
            </a:r>
          </a:p>
          <a:p>
            <a:pPr>
              <a:buNone/>
            </a:pPr>
            <a:endParaRPr lang="bs-Latn-BA" sz="2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bs-Latn-BA" sz="2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bs-Latn-BA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bs-Latn-BA" sz="2000" dirty="0" smtClean="0"/>
              <a:t>     </a:t>
            </a:r>
            <a:r>
              <a:rPr lang="bs-Latn-BA" sz="2000" dirty="0" smtClean="0">
                <a:solidFill>
                  <a:srgbClr val="FF0000"/>
                </a:solidFill>
              </a:rPr>
              <a:t>Skup kamera je postavljen tako da pokriva teren i prenosi takmičenje iz različitih perspektiva.</a:t>
            </a:r>
          </a:p>
          <a:p>
            <a:pPr>
              <a:buNone/>
            </a:pPr>
            <a:endParaRPr lang="bs-Latn-BA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bs-Latn-BA" sz="2000" dirty="0" smtClean="0"/>
              <a:t>                                                    </a:t>
            </a:r>
          </a:p>
          <a:p>
            <a:endParaRPr lang="bs-Latn-BA" sz="2000" dirty="0" smtClean="0"/>
          </a:p>
          <a:p>
            <a:pPr>
              <a:buNone/>
            </a:pPr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pPr>
              <a:buNone/>
            </a:pPr>
            <a:endParaRPr lang="bs-Latn-BA" sz="2000" dirty="0" smtClean="0"/>
          </a:p>
          <a:p>
            <a:pPr>
              <a:buNone/>
            </a:pPr>
            <a:endParaRPr lang="bs-Latn-BA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5</a:t>
            </a:fld>
            <a:endParaRPr lang="hr-HR"/>
          </a:p>
        </p:txBody>
      </p:sp>
      <p:pic>
        <p:nvPicPr>
          <p:cNvPr id="5" name="Picture 4" descr="C:\Documents and Settings\xy\Desktop\kom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348880"/>
            <a:ext cx="189103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Umrežene kamere i senzori </a:t>
            </a: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252520" cy="5544616"/>
          </a:xfrm>
        </p:spPr>
        <p:txBody>
          <a:bodyPr/>
          <a:lstStyle/>
          <a:p>
            <a:r>
              <a:rPr lang="bs-Latn-BA" sz="2000" dirty="0" smtClean="0"/>
              <a:t>Televizijski prijenos vrhunskog sportskog događaja proizvodi se sa tehničkim sistemom od minimalno 20-ak kamera .</a:t>
            </a:r>
          </a:p>
          <a:p>
            <a:r>
              <a:rPr lang="bs-Latn-BA" sz="2000" i="1" u="sng" dirty="0" smtClean="0"/>
              <a:t>Spidercam</a:t>
            </a:r>
            <a:r>
              <a:rPr lang="bs-Latn-BA" sz="2000" dirty="0" smtClean="0"/>
              <a:t>, specijalni sistem kamere koja visi iznad stadiona i kreće se u sve tri dimenzije.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dirty="0" smtClean="0"/>
              <a:t>Produkcijski standardi koji su uspostavljeni za </a:t>
            </a:r>
            <a:r>
              <a:rPr lang="bs-Latn-BA" sz="2000" i="1" dirty="0" smtClean="0"/>
              <a:t>prime time</a:t>
            </a:r>
            <a:r>
              <a:rPr lang="bs-Latn-BA" sz="2000" dirty="0" smtClean="0"/>
              <a:t> emisije uživo sadrže vrlo kompleksnu scensku tehnologiju. </a:t>
            </a:r>
          </a:p>
          <a:p>
            <a:r>
              <a:rPr lang="bs-Latn-BA" sz="2000" dirty="0" smtClean="0"/>
              <a:t>Velik broj kompjuteriziranih rasvjetnih tijela i hidrauličkih kontroliranih scenografija danas su nezaobilazni dijelovi televizijske tehnike.</a:t>
            </a:r>
            <a:endParaRPr lang="hr-H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6</a:t>
            </a:fld>
            <a:endParaRPr lang="hr-HR"/>
          </a:p>
        </p:txBody>
      </p:sp>
      <p:pic>
        <p:nvPicPr>
          <p:cNvPr id="1026" name="Picture 2" descr="C:\Documents and Settings\xy\Desktop\defaul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7" y="2708920"/>
            <a:ext cx="3312369" cy="2273781"/>
          </a:xfrm>
          <a:prstGeom prst="rect">
            <a:avLst/>
          </a:prstGeom>
          <a:noFill/>
        </p:spPr>
      </p:pic>
      <p:pic>
        <p:nvPicPr>
          <p:cNvPr id="1027" name="Picture 3" descr="C:\Documents and Settings\xy\Desktop\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708920"/>
            <a:ext cx="3528392" cy="230425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Umrežene kamere i senzori</a:t>
            </a:r>
            <a:endParaRPr lang="hr-HR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bs-Latn-BA" sz="2000" dirty="0" smtClean="0"/>
              <a:t>Pasivni sistemi za praćenje pozicije fudbalskih igrača na terenu zasnivaju se na jednoj fiksiranoj kameri, jednoj pokretnoj kameri ili skupu sinhronizovanih fiksiranih kamera.</a:t>
            </a:r>
            <a:endParaRPr lang="hr-H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7</a:t>
            </a:fld>
            <a:endParaRPr lang="hr-HR"/>
          </a:p>
        </p:txBody>
      </p:sp>
      <p:pic>
        <p:nvPicPr>
          <p:cNvPr id="1026" name="Picture 2" descr="C:\Documents and Settings\xy\Desktop\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996952"/>
            <a:ext cx="2952328" cy="2232248"/>
          </a:xfrm>
          <a:prstGeom prst="rect">
            <a:avLst/>
          </a:prstGeom>
          <a:noFill/>
        </p:spPr>
      </p:pic>
      <p:pic>
        <p:nvPicPr>
          <p:cNvPr id="1027" name="Picture 3" descr="C:\Documents and Settings\xy\Desktop\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2996952"/>
            <a:ext cx="2952327" cy="223224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LucentVision</a:t>
            </a:r>
            <a:endParaRPr lang="hr-HR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400600"/>
          </a:xfrm>
        </p:spPr>
        <p:txBody>
          <a:bodyPr/>
          <a:lstStyle/>
          <a:p>
            <a:r>
              <a:rPr lang="bs-Latn-BA" sz="2000" dirty="0" smtClean="0"/>
              <a:t>Sistem koji prati u realnom vremenu kretanje teniskih igrača i rekonstruiše 3D putanju loptice na osnovu sinhronizovanih statičkih TV kamera. 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dirty="0" smtClean="0"/>
              <a:t>Praćenje putanje loptice se zasniva na algoritmima digitalne obrade slike (</a:t>
            </a:r>
            <a:r>
              <a:rPr lang="bs-Latn-BA" sz="2000" i="1" dirty="0" smtClean="0"/>
              <a:t>segmentation by motion, gray scale and shape</a:t>
            </a:r>
            <a:r>
              <a:rPr lang="bs-Latn-BA" sz="2000" dirty="0" smtClean="0"/>
              <a:t> </a:t>
            </a:r>
            <a:r>
              <a:rPr lang="bs-Latn-BA" sz="2000" i="1" dirty="0" smtClean="0"/>
              <a:t>matching</a:t>
            </a:r>
            <a:r>
              <a:rPr lang="bs-Latn-BA" sz="2000" dirty="0" smtClean="0"/>
              <a:t>), 3D rekonstrukciji na osnovu </a:t>
            </a:r>
            <a:r>
              <a:rPr lang="bs-Latn-BA" sz="2000" i="1" dirty="0" smtClean="0"/>
              <a:t>stereo-matching</a:t>
            </a:r>
            <a:r>
              <a:rPr lang="bs-Latn-BA" sz="2000" dirty="0" smtClean="0"/>
              <a:t> procedura i procjeni brzine i predikacije za efikasnije pretraživanje u procesu praćenja.</a:t>
            </a:r>
            <a:endParaRPr lang="hr-HR" sz="2000" dirty="0" smtClean="0"/>
          </a:p>
          <a:p>
            <a:endParaRPr lang="hr-H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8</a:t>
            </a:fld>
            <a:endParaRPr lang="hr-HR"/>
          </a:p>
        </p:txBody>
      </p:sp>
      <p:pic>
        <p:nvPicPr>
          <p:cNvPr id="2050" name="Picture 2" descr="C:\Documents and Settings\xy\Desktop\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3240360" cy="2232248"/>
          </a:xfrm>
          <a:prstGeom prst="rect">
            <a:avLst/>
          </a:prstGeom>
          <a:noFill/>
        </p:spPr>
      </p:pic>
      <p:pic>
        <p:nvPicPr>
          <p:cNvPr id="2051" name="Picture 3" descr="C:\Documents and Settings\xy\Desktop\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060848"/>
            <a:ext cx="3354471" cy="223224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CyberSport</a:t>
            </a:r>
            <a:r>
              <a:rPr lang="hr-HR" sz="2900" dirty="0" smtClean="0"/>
              <a:t/>
            </a:r>
            <a:br>
              <a:rPr lang="hr-HR" sz="2900" dirty="0" smtClean="0"/>
            </a:br>
            <a:endParaRPr lang="hr-HR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r>
              <a:rPr lang="bs-Latn-BA" sz="2000" dirty="0" smtClean="0"/>
              <a:t>Program </a:t>
            </a:r>
            <a:r>
              <a:rPr lang="bs-Latn-BA" sz="2000" i="1" dirty="0" smtClean="0"/>
              <a:t>CyberSport</a:t>
            </a:r>
            <a:r>
              <a:rPr lang="bs-Latn-BA" sz="2000" dirty="0" smtClean="0"/>
              <a:t> omogućava unošenje 3D grafike i animacije u živi prijenos sportskog događaja.</a:t>
            </a:r>
          </a:p>
          <a:p>
            <a:r>
              <a:rPr lang="bs-Latn-BA" sz="2000" dirty="0" smtClean="0"/>
              <a:t>Bez obzira na pokret kamera, umetnuti objekat zadržava svoju poziciju i ostvaruje iluziju da je integralni dio terena.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dirty="0" smtClean="0">
                <a:solidFill>
                  <a:srgbClr val="FF0000"/>
                </a:solidFill>
              </a:rPr>
              <a:t>Tako fudbal sadrži specifične elemente kao što su mjerenje kruga poluprečnika 9 metara kod slobodnih udaraca i dinamička ili statička </a:t>
            </a:r>
            <a:r>
              <a:rPr lang="bs-Latn-BA" sz="2000" i="1" dirty="0" smtClean="0">
                <a:solidFill>
                  <a:srgbClr val="FF0000"/>
                </a:solidFill>
              </a:rPr>
              <a:t>offside</a:t>
            </a:r>
            <a:r>
              <a:rPr lang="bs-Latn-BA" sz="2000" dirty="0" smtClean="0">
                <a:solidFill>
                  <a:srgbClr val="FF0000"/>
                </a:solidFill>
              </a:rPr>
              <a:t> linija.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pPr>
              <a:buNone/>
            </a:pPr>
            <a:r>
              <a:rPr lang="bs-Latn-BA" sz="2000" dirty="0" smtClean="0">
                <a:solidFill>
                  <a:srgbClr val="FF0000"/>
                </a:solidFill>
              </a:rPr>
              <a:t>  </a:t>
            </a:r>
            <a:endParaRPr lang="hr-HR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9</a:t>
            </a:fld>
            <a:endParaRPr lang="hr-HR"/>
          </a:p>
        </p:txBody>
      </p:sp>
      <p:pic>
        <p:nvPicPr>
          <p:cNvPr id="5" name="Picture 4" descr="C:\Documents and Settings\xy\Desktop\skpr01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92896"/>
            <a:ext cx="3301375" cy="3168352"/>
          </a:xfrm>
          <a:prstGeom prst="rect">
            <a:avLst/>
          </a:prstGeom>
          <a:noFill/>
        </p:spPr>
      </p:pic>
      <p:pic>
        <p:nvPicPr>
          <p:cNvPr id="6" name="Picture 5" descr="C:\Documents and Settings\xy\Desktop\download 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9" y="2492896"/>
            <a:ext cx="3390603" cy="3120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Softverski proizvodi za analitiku fudbalskih takmičenja</a:t>
            </a:r>
            <a:r>
              <a:rPr lang="hr-HR" sz="2900" dirty="0" smtClean="0"/>
              <a:t/>
            </a:r>
            <a:br>
              <a:rPr lang="hr-HR" sz="2900" dirty="0" smtClean="0"/>
            </a:br>
            <a:endParaRPr lang="hr-HR" sz="2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10</a:t>
            </a:fld>
            <a:endParaRPr lang="hr-HR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bs-Latn-BA" sz="2000" dirty="0" smtClean="0"/>
              <a:t>Na tržištu postoje brojni softverski proizvodi i Internet servisi za analitiku fudbalskih takmičenja. Najznačajniji sistemi su klasifikovani u  sljedećoj  Tabeli.</a:t>
            </a:r>
            <a:endParaRPr lang="hr-HR" sz="2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23528" y="2708920"/>
          <a:ext cx="7726812" cy="3358605"/>
        </p:xfrm>
        <a:graphic>
          <a:graphicData uri="http://schemas.openxmlformats.org/drawingml/2006/table">
            <a:tbl>
              <a:tblPr/>
              <a:tblGrid>
                <a:gridCol w="2575604"/>
                <a:gridCol w="2575604"/>
                <a:gridCol w="2575604"/>
              </a:tblGrid>
              <a:tr h="11699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s-Latn-BA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   </a:t>
                      </a:r>
                      <a:r>
                        <a:rPr lang="bs-Latn-BA" sz="10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  Analiza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s-Latn-BA" sz="1000" b="1" baseline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     </a:t>
                      </a:r>
                      <a:r>
                        <a:rPr lang="bs-Latn-BA" sz="10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s-Latn-BA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video sekvenci </a:t>
                      </a:r>
                      <a:endParaRPr lang="hr-HR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853" marR="85853" marT="42927" marB="42927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s-Latn-BA" sz="1000" b="1" dirty="0">
                          <a:latin typeface="Calibri"/>
                          <a:ea typeface="Calibri"/>
                          <a:cs typeface="Times New Roman"/>
                        </a:rPr>
                        <a:t>            </a:t>
                      </a:r>
                      <a:r>
                        <a:rPr lang="bs-Latn-BA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Aktivni/pasivni</a:t>
                      </a:r>
                      <a:br>
                        <a:rPr lang="bs-Latn-BA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          senzori </a:t>
                      </a:r>
                      <a:endParaRPr lang="hr-HR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853" marR="85853" marT="42927" marB="42927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s-Latn-BA" sz="1000" b="1" dirty="0">
                          <a:latin typeface="Calibri"/>
                          <a:ea typeface="Calibri"/>
                          <a:cs typeface="Times New Roman"/>
                        </a:rPr>
                        <a:t>          </a:t>
                      </a:r>
                      <a:r>
                        <a:rPr lang="bs-Latn-BA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Editovanje video            </a:t>
                      </a:r>
                      <a:br>
                        <a:rPr lang="bs-Latn-BA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           sekvenci </a:t>
                      </a:r>
                      <a:endParaRPr lang="hr-HR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853" marR="85853" marT="42927" marB="42927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FF"/>
                    </a:solidFill>
                  </a:tcPr>
                </a:tc>
              </a:tr>
              <a:tr h="1479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ProZone3 (player tracking)</a:t>
                      </a:r>
                      <a:b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MatchViewer (post-analysis)</a:t>
                      </a:r>
                      <a:b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MatchInsight (performance)</a:t>
                      </a:r>
                      <a:b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Trend (multi-game database)</a:t>
                      </a:r>
                      <a:b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Recruiter (trading decision)</a:t>
                      </a:r>
                      <a:b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bs-Latn-BA" sz="1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www.prozonesport.com]</a:t>
                      </a:r>
                      <a:endParaRPr lang="hr-HR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853" marR="85853" marT="42927" marB="42927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SporTrack</a:t>
                      </a:r>
                      <a: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ToPlaySoccer</a:t>
                      </a:r>
                      <a: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[www.orad.tv] </a:t>
                      </a:r>
                      <a:endParaRPr lang="hr-HR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853" marR="85853" marT="42927" marB="42927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SportsCode</a:t>
                      </a:r>
                      <a:endParaRPr lang="hr-HR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853" marR="85853" marT="42927" marB="42927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FF"/>
                    </a:solidFill>
                  </a:tcPr>
                </a:tc>
              </a:tr>
              <a:tr h="708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AmiscoSystem</a:t>
                      </a:r>
                      <a:b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bs-Latn-BA" sz="10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www.sport-universal.com] </a:t>
                      </a:r>
                      <a:endParaRPr lang="hr-HR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853" marR="85853" marT="42927" marB="42927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DigitalSportsInformation</a:t>
                      </a:r>
                      <a:b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[www.trakus.com] </a:t>
                      </a:r>
                      <a:endParaRPr lang="hr-HR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853" marR="85853" marT="42927" marB="42927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DigitalSoccer</a:t>
                      </a:r>
                      <a: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bs-Latn-BA" sz="1000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bs-Latn-BA" sz="10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[www.digitalsoccer.it] </a:t>
                      </a:r>
                      <a:endParaRPr lang="hr-HR" sz="1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853" marR="85853" marT="42927" marB="42927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Garmin ulazi na tržište akcijskih kamera </a:t>
            </a:r>
            <a:r>
              <a:rPr lang="hr-HR" sz="2900" dirty="0" smtClean="0"/>
              <a:t/>
            </a:r>
            <a:br>
              <a:rPr lang="hr-HR" sz="2900" dirty="0" smtClean="0"/>
            </a:br>
            <a:r>
              <a:rPr lang="hr-HR" dirty="0" smtClean="0"/>
              <a:t/>
            </a:r>
            <a:br>
              <a:rPr lang="hr-HR" dirty="0" smtClean="0"/>
            </a:br>
            <a:endParaRPr lang="hr-HR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bs-Latn-BA" sz="2000" i="1" dirty="0" smtClean="0"/>
              <a:t>VIRB</a:t>
            </a:r>
            <a:r>
              <a:rPr lang="bs-Latn-BA" sz="2000" dirty="0" smtClean="0"/>
              <a:t> je prva serija akcijskih kamera tvrtke </a:t>
            </a:r>
            <a:r>
              <a:rPr lang="bs-Latn-BA" sz="2000" i="1" dirty="0" smtClean="0"/>
              <a:t>Garmin</a:t>
            </a:r>
            <a:r>
              <a:rPr lang="bs-Latn-BA" sz="2000" dirty="0" smtClean="0"/>
              <a:t>, prava HD 1080P kamera.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i="1" dirty="0" smtClean="0"/>
              <a:t>VIRB</a:t>
            </a:r>
            <a:r>
              <a:rPr lang="bs-Latn-BA" sz="2000" dirty="0" smtClean="0"/>
              <a:t>  je dovoljno otporan za snimanje ekstremnih aktivnosti.</a:t>
            </a:r>
          </a:p>
          <a:p>
            <a:r>
              <a:rPr lang="bs-Latn-BA" sz="2000" dirty="0" smtClean="0"/>
              <a:t>Vodootporan je da podnese uranjanje na metar dubine do 30 minuta.</a:t>
            </a:r>
          </a:p>
          <a:p>
            <a:r>
              <a:rPr lang="bs-Latn-BA" sz="2000" dirty="0" smtClean="0"/>
              <a:t>Cijena modela </a:t>
            </a:r>
            <a:r>
              <a:rPr lang="bs-Latn-BA" sz="2000" i="1" dirty="0" smtClean="0"/>
              <a:t>VIRB</a:t>
            </a:r>
            <a:r>
              <a:rPr lang="bs-Latn-BA" sz="2000" dirty="0" smtClean="0"/>
              <a:t> je 2.290 kn, a </a:t>
            </a:r>
            <a:r>
              <a:rPr lang="bs-Latn-BA" sz="2000" i="1" dirty="0" smtClean="0"/>
              <a:t>VIRB Elite</a:t>
            </a:r>
            <a:r>
              <a:rPr lang="bs-Latn-BA" sz="2000" dirty="0" smtClean="0"/>
              <a:t> 3.050 kn.</a:t>
            </a:r>
            <a:endParaRPr lang="hr-H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11</a:t>
            </a:fld>
            <a:endParaRPr lang="hr-HR"/>
          </a:p>
        </p:txBody>
      </p:sp>
      <p:pic>
        <p:nvPicPr>
          <p:cNvPr id="5" name="Picture 4" descr="C:\Documents and Settings\xy\Desktop\vir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2420888"/>
            <a:ext cx="2608711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xy\Desktop\Virb_Camera.b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492896"/>
            <a:ext cx="292532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Audi uvodi digitalne retrovizore</a:t>
            </a:r>
            <a:endParaRPr lang="hr-HR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r>
              <a:rPr lang="bs-Latn-BA" sz="2000" dirty="0" smtClean="0"/>
              <a:t>Audi je u svoje sportske R8 modele počeo da ugrađuje minijaturnu digitalnu kameru i</a:t>
            </a:r>
            <a:r>
              <a:rPr lang="bs-Latn-BA" sz="2000" dirty="0" smtClean="0">
                <a:solidFill>
                  <a:srgbClr val="FF0000"/>
                </a:solidFill>
              </a:rPr>
              <a:t> AMOLED </a:t>
            </a:r>
            <a:r>
              <a:rPr lang="bs-Latn-BA" sz="2000" dirty="0" smtClean="0"/>
              <a:t>ekran koji će zamjeniti ogledalo u</a:t>
            </a:r>
            <a:r>
              <a:rPr lang="bs-Latn-BA" dirty="0" smtClean="0"/>
              <a:t> </a:t>
            </a:r>
            <a:r>
              <a:rPr lang="bs-Latn-BA" sz="2000" dirty="0" smtClean="0"/>
              <a:t>unutrašnjem retrovizoru automobila.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dirty="0" smtClean="0"/>
              <a:t>Wolfgang Ulrih, šef Audi Motorsporta kaže da ''čak i pri brzini od 330 km/h postižemo u potpunosti čistu sliku u stvarnom vremenu prijenosa'‘.</a:t>
            </a:r>
            <a:endParaRPr lang="hr-H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12</a:t>
            </a:fld>
            <a:endParaRPr lang="hr-HR"/>
          </a:p>
        </p:txBody>
      </p:sp>
      <p:pic>
        <p:nvPicPr>
          <p:cNvPr id="5" name="Picture 4" descr="C:\Documents and Settings\xy\Desktop\aud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276872"/>
            <a:ext cx="302202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Audi uvodi digitalne retrovizore</a:t>
            </a:r>
            <a:endParaRPr lang="hr-HR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472608"/>
          </a:xfrm>
        </p:spPr>
        <p:txBody>
          <a:bodyPr/>
          <a:lstStyle/>
          <a:p>
            <a:r>
              <a:rPr lang="bs-Latn-BA" sz="2000" dirty="0" smtClean="0"/>
              <a:t>Ovaj sistem koji su osmislili inžinjeri Audija znatno smanjuje vibracije koje su karakteristika tradicionalnih spoljašnjih ogledala.</a:t>
            </a:r>
          </a:p>
          <a:p>
            <a:r>
              <a:rPr lang="bs-Latn-BA" sz="2000" dirty="0" smtClean="0"/>
              <a:t>Pa čak i kada se iza vas noću nalazi drugi automobil sa upaljenim dugim svjetlima, slika tog automobila na ekranu vrlo visoke rezolucije će biti kristalno jasna.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dirty="0" smtClean="0"/>
              <a:t>Osim prikaza slike iz kamere, digitalni ekran takođe može da prikazuje i druge informacije o automobilu, kao što je brzina kretanja i potrošnja goriva.</a:t>
            </a:r>
          </a:p>
          <a:p>
            <a:endParaRPr lang="hr-H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13</a:t>
            </a:fld>
            <a:endParaRPr lang="hr-HR"/>
          </a:p>
        </p:txBody>
      </p:sp>
      <p:pic>
        <p:nvPicPr>
          <p:cNvPr id="5" name="Picture 4" descr="C:\Documents and Settings\xy\Desktop\audi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780928"/>
            <a:ext cx="286296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900" b="1" dirty="0" smtClean="0"/>
              <a:t>Zaključak:</a:t>
            </a: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sz="2000" dirty="0" smtClean="0"/>
              <a:t>Digitalne kamere su sve više u upotrebi, ne samo u sportu nego i u našoj svakodnevnci.</a:t>
            </a:r>
          </a:p>
          <a:p>
            <a:pPr>
              <a:buNone/>
            </a:pPr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dirty="0" smtClean="0"/>
              <a:t>Budućnost tehnike ide u pravcu novih nivoa interaktivnosti i personalizacije.</a:t>
            </a:r>
          </a:p>
          <a:p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dirty="0" smtClean="0"/>
              <a:t>Što je tehnologija softisticiranija, više će eksperimenata biti vršeno.</a:t>
            </a:r>
            <a:endParaRPr lang="hr-HR" sz="2000" dirty="0" smtClean="0"/>
          </a:p>
          <a:p>
            <a:pPr>
              <a:buNone/>
            </a:pPr>
            <a:r>
              <a:rPr lang="bs-Latn-BA" sz="2000" dirty="0" smtClean="0"/>
              <a:t> </a:t>
            </a:r>
            <a:endParaRPr lang="hr-H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DD0CE5-9A71-43D2-86CE-AB1B1D4182BD}" type="slidenum">
              <a:rPr lang="hr-HR" smtClean="0"/>
              <a:pPr>
                <a:defRPr/>
              </a:pPr>
              <a:t>14</a:t>
            </a:fld>
            <a:endParaRPr lang="hr-HR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1253</TotalTime>
  <Words>700</Words>
  <Application>Microsoft Office PowerPoint</Application>
  <PresentationFormat>On-screen Show (4:3)</PresentationFormat>
  <Paragraphs>202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Digital Dots</vt:lpstr>
      <vt:lpstr>Seminarski rad</vt:lpstr>
      <vt:lpstr>Uvod</vt:lpstr>
      <vt:lpstr>Metode i Tehnike  video kamera u sportu </vt:lpstr>
      <vt:lpstr>HawkEye  </vt:lpstr>
      <vt:lpstr>Analiza sportskog video snimka </vt:lpstr>
      <vt:lpstr>Umrežene kamere i senzori  </vt:lpstr>
      <vt:lpstr>Umrežene kamere i senzori</vt:lpstr>
      <vt:lpstr>LucentVision</vt:lpstr>
      <vt:lpstr>CyberSport </vt:lpstr>
      <vt:lpstr>Softverski proizvodi za analitiku fudbalskih takmičenja </vt:lpstr>
      <vt:lpstr>Garmin ulazi na tržište akcijskih kamera   </vt:lpstr>
      <vt:lpstr>Audi uvodi digitalne retrovizore</vt:lpstr>
      <vt:lpstr>Audi uvodi digitalne retrovizore</vt:lpstr>
      <vt:lpstr>Zaključak: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OSNOVI INFORMATIKE</dc:title>
  <dc:creator>Spin</dc:creator>
  <cp:lastModifiedBy>xy</cp:lastModifiedBy>
  <cp:revision>167</cp:revision>
  <cp:lastPrinted>1601-01-01T00:00:00Z</cp:lastPrinted>
  <dcterms:created xsi:type="dcterms:W3CDTF">2007-05-06T16:01:05Z</dcterms:created>
  <dcterms:modified xsi:type="dcterms:W3CDTF">2014-01-30T21:15:44Z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